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Stag Sans 1" panose="020B0604020202020204" charset="0"/>
      <p:regular r:id="rId20"/>
    </p:embeddedFont>
    <p:embeddedFont>
      <p:font typeface="Stag Sans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DDC9F-41B3-481A-8AF6-FAB4213BBD37}" v="1" dt="2024-02-17T07:14:5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456" autoAdjust="0"/>
  </p:normalViewPr>
  <p:slideViewPr>
    <p:cSldViewPr>
      <p:cViewPr>
        <p:scale>
          <a:sx n="25" d="100"/>
          <a:sy n="25" d="100"/>
        </p:scale>
        <p:origin x="1740" y="4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a Skujins" userId="aae90a07-32ad-44c6-b6fc-d0bb695beba1" providerId="ADAL" clId="{A99DDC9F-41B3-481A-8AF6-FAB4213BBD37}"/>
    <pc:docChg chg="undo custSel addSld modSld">
      <pc:chgData name="Peta Skujins" userId="aae90a07-32ad-44c6-b6fc-d0bb695beba1" providerId="ADAL" clId="{A99DDC9F-41B3-481A-8AF6-FAB4213BBD37}" dt="2024-02-17T07:19:25.125" v="15" actId="20577"/>
      <pc:docMkLst>
        <pc:docMk/>
      </pc:docMkLst>
      <pc:sldChg chg="modSp mod">
        <pc:chgData name="Peta Skujins" userId="aae90a07-32ad-44c6-b6fc-d0bb695beba1" providerId="ADAL" clId="{A99DDC9F-41B3-481A-8AF6-FAB4213BBD37}" dt="2024-02-17T07:19:11.546" v="14" actId="732"/>
        <pc:sldMkLst>
          <pc:docMk/>
          <pc:sldMk cId="0" sldId="256"/>
        </pc:sldMkLst>
        <pc:spChg chg="mod modCrop">
          <ac:chgData name="Peta Skujins" userId="aae90a07-32ad-44c6-b6fc-d0bb695beba1" providerId="ADAL" clId="{A99DDC9F-41B3-481A-8AF6-FAB4213BBD37}" dt="2024-02-17T07:19:11.546" v="14" actId="732"/>
          <ac:spMkLst>
            <pc:docMk/>
            <pc:sldMk cId="0" sldId="256"/>
            <ac:spMk id="2" creationId="{00000000-0000-0000-0000-000000000000}"/>
          </ac:spMkLst>
        </pc:spChg>
      </pc:sldChg>
      <pc:sldChg chg="modNotesTx">
        <pc:chgData name="Peta Skujins" userId="aae90a07-32ad-44c6-b6fc-d0bb695beba1" providerId="ADAL" clId="{A99DDC9F-41B3-481A-8AF6-FAB4213BBD37}" dt="2024-02-17T07:02:15.521" v="0" actId="6549"/>
        <pc:sldMkLst>
          <pc:docMk/>
          <pc:sldMk cId="0" sldId="257"/>
        </pc:sldMkLst>
      </pc:sldChg>
      <pc:sldChg chg="modSp mod">
        <pc:chgData name="Peta Skujins" userId="aae90a07-32ad-44c6-b6fc-d0bb695beba1" providerId="ADAL" clId="{A99DDC9F-41B3-481A-8AF6-FAB4213BBD37}" dt="2024-02-17T07:19:25.125" v="15" actId="20577"/>
        <pc:sldMkLst>
          <pc:docMk/>
          <pc:sldMk cId="0" sldId="258"/>
        </pc:sldMkLst>
        <pc:spChg chg="mod">
          <ac:chgData name="Peta Skujins" userId="aae90a07-32ad-44c6-b6fc-d0bb695beba1" providerId="ADAL" clId="{A99DDC9F-41B3-481A-8AF6-FAB4213BBD37}" dt="2024-02-17T07:19:25.125" v="15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 mod modNotesTx">
        <pc:chgData name="Peta Skujins" userId="aae90a07-32ad-44c6-b6fc-d0bb695beba1" providerId="ADAL" clId="{A99DDC9F-41B3-481A-8AF6-FAB4213BBD37}" dt="2024-02-17T07:06:47.257" v="5" actId="20577"/>
        <pc:sldMkLst>
          <pc:docMk/>
          <pc:sldMk cId="0" sldId="260"/>
        </pc:sldMkLst>
        <pc:spChg chg="mod">
          <ac:chgData name="Peta Skujins" userId="aae90a07-32ad-44c6-b6fc-d0bb695beba1" providerId="ADAL" clId="{A99DDC9F-41B3-481A-8AF6-FAB4213BBD37}" dt="2024-02-17T07:06:47.257" v="5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 modNotesTx">
        <pc:chgData name="Peta Skujins" userId="aae90a07-32ad-44c6-b6fc-d0bb695beba1" providerId="ADAL" clId="{A99DDC9F-41B3-481A-8AF6-FAB4213BBD37}" dt="2024-02-17T07:17:26.729" v="13" actId="255"/>
        <pc:sldMkLst>
          <pc:docMk/>
          <pc:sldMk cId="0" sldId="261"/>
        </pc:sldMkLst>
        <pc:spChg chg="mod">
          <ac:chgData name="Peta Skujins" userId="aae90a07-32ad-44c6-b6fc-d0bb695beba1" providerId="ADAL" clId="{A99DDC9F-41B3-481A-8AF6-FAB4213BBD37}" dt="2024-02-17T07:17:26.729" v="13" actId="255"/>
          <ac:spMkLst>
            <pc:docMk/>
            <pc:sldMk cId="0" sldId="261"/>
            <ac:spMk id="18" creationId="{00000000-0000-0000-0000-000000000000}"/>
          </ac:spMkLst>
        </pc:spChg>
      </pc:sldChg>
      <pc:sldChg chg="modNotesTx">
        <pc:chgData name="Peta Skujins" userId="aae90a07-32ad-44c6-b6fc-d0bb695beba1" providerId="ADAL" clId="{A99DDC9F-41B3-481A-8AF6-FAB4213BBD37}" dt="2024-02-17T07:02:39.673" v="3" actId="6549"/>
        <pc:sldMkLst>
          <pc:docMk/>
          <pc:sldMk cId="0" sldId="268"/>
        </pc:sldMkLst>
      </pc:sldChg>
      <pc:sldChg chg="modNotesTx">
        <pc:chgData name="Peta Skujins" userId="aae90a07-32ad-44c6-b6fc-d0bb695beba1" providerId="ADAL" clId="{A99DDC9F-41B3-481A-8AF6-FAB4213BBD37}" dt="2024-02-17T07:02:43.517" v="4" actId="6549"/>
        <pc:sldMkLst>
          <pc:docMk/>
          <pc:sldMk cId="0" sldId="269"/>
        </pc:sldMkLst>
      </pc:sldChg>
      <pc:sldChg chg="modSp add mod modTransition">
        <pc:chgData name="Peta Skujins" userId="aae90a07-32ad-44c6-b6fc-d0bb695beba1" providerId="ADAL" clId="{A99DDC9F-41B3-481A-8AF6-FAB4213BBD37}" dt="2024-02-17T07:16:02.305" v="11" actId="732"/>
        <pc:sldMkLst>
          <pc:docMk/>
          <pc:sldMk cId="0" sldId="270"/>
        </pc:sldMkLst>
        <pc:spChg chg="mod modCrop">
          <ac:chgData name="Peta Skujins" userId="aae90a07-32ad-44c6-b6fc-d0bb695beba1" providerId="ADAL" clId="{A99DDC9F-41B3-481A-8AF6-FAB4213BBD37}" dt="2024-02-17T07:16:02.305" v="11" actId="732"/>
          <ac:spMkLst>
            <pc:docMk/>
            <pc:sldMk cId="0" sldId="270"/>
            <ac:spMk id="2" creationId="{00000000-0000-0000-0000-000000000000}"/>
          </ac:spMkLst>
        </pc:spChg>
        <pc:spChg chg="mod">
          <ac:chgData name="Peta Skujins" userId="aae90a07-32ad-44c6-b6fc-d0bb695beba1" providerId="ADAL" clId="{A99DDC9F-41B3-481A-8AF6-FAB4213BBD37}" dt="2024-02-17T07:15:42.531" v="8" actId="14100"/>
          <ac:spMkLst>
            <pc:docMk/>
            <pc:sldMk cId="0" sldId="27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59.jpeg"/><Relationship Id="rId7" Type="http://schemas.openxmlformats.org/officeDocument/2006/relationships/image" Target="../media/image63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4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sv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14504"/>
            <a:ext cx="18288000" cy="6228277"/>
          </a:xfrm>
          <a:custGeom>
            <a:avLst/>
            <a:gdLst/>
            <a:ahLst/>
            <a:cxnLst/>
            <a:rect l="l" t="t" r="r" b="b"/>
            <a:pathLst>
              <a:path w="18288000" h="8402011">
                <a:moveTo>
                  <a:pt x="0" y="0"/>
                </a:moveTo>
                <a:lnTo>
                  <a:pt x="18288000" y="0"/>
                </a:lnTo>
                <a:lnTo>
                  <a:pt x="18288000" y="8402011"/>
                </a:lnTo>
                <a:lnTo>
                  <a:pt x="0" y="8402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062" b="-3490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5410" y="8248164"/>
            <a:ext cx="4665529" cy="1110355"/>
          </a:xfrm>
          <a:custGeom>
            <a:avLst/>
            <a:gdLst/>
            <a:ahLst/>
            <a:cxnLst/>
            <a:rect l="l" t="t" r="r" b="b"/>
            <a:pathLst>
              <a:path w="4665529" h="1110355">
                <a:moveTo>
                  <a:pt x="0" y="0"/>
                </a:moveTo>
                <a:lnTo>
                  <a:pt x="4665529" y="0"/>
                </a:lnTo>
                <a:lnTo>
                  <a:pt x="4665529" y="1110355"/>
                </a:lnTo>
                <a:lnTo>
                  <a:pt x="0" y="11103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8288000" cy="4136004"/>
            <a:chOff x="0" y="0"/>
            <a:chExt cx="4816593" cy="10893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089318"/>
            </a:xfrm>
            <a:custGeom>
              <a:avLst/>
              <a:gdLst/>
              <a:ahLst/>
              <a:cxnLst/>
              <a:rect l="l" t="t" r="r" b="b"/>
              <a:pathLst>
                <a:path w="4816592" h="1089318">
                  <a:moveTo>
                    <a:pt x="0" y="0"/>
                  </a:moveTo>
                  <a:lnTo>
                    <a:pt x="4816592" y="0"/>
                  </a:lnTo>
                  <a:lnTo>
                    <a:pt x="4816592" y="1089318"/>
                  </a:lnTo>
                  <a:lnTo>
                    <a:pt x="0" y="1089318"/>
                  </a:ln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816593" cy="1184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4136004"/>
            <a:ext cx="18288000" cy="282903"/>
          </a:xfrm>
          <a:custGeom>
            <a:avLst/>
            <a:gdLst/>
            <a:ahLst/>
            <a:cxnLst/>
            <a:rect l="l" t="t" r="r" b="b"/>
            <a:pathLst>
              <a:path w="18288000" h="282903">
                <a:moveTo>
                  <a:pt x="0" y="0"/>
                </a:moveTo>
                <a:lnTo>
                  <a:pt x="18288000" y="0"/>
                </a:lnTo>
                <a:lnTo>
                  <a:pt x="18288000" y="282903"/>
                </a:lnTo>
                <a:lnTo>
                  <a:pt x="0" y="282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86564" b="-647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351422" y="9358519"/>
            <a:ext cx="4233505" cy="648682"/>
          </a:xfrm>
          <a:custGeom>
            <a:avLst/>
            <a:gdLst/>
            <a:ahLst/>
            <a:cxnLst/>
            <a:rect l="l" t="t" r="r" b="b"/>
            <a:pathLst>
              <a:path w="4233505" h="648682">
                <a:moveTo>
                  <a:pt x="0" y="0"/>
                </a:moveTo>
                <a:lnTo>
                  <a:pt x="4233505" y="0"/>
                </a:lnTo>
                <a:lnTo>
                  <a:pt x="4233505" y="648682"/>
                </a:lnTo>
                <a:lnTo>
                  <a:pt x="0" y="64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1028698" y="44219"/>
            <a:ext cx="16230600" cy="413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5"/>
              </a:lnSpc>
            </a:pPr>
            <a:r>
              <a:rPr lang="en-US" sz="11789" dirty="0">
                <a:solidFill>
                  <a:srgbClr val="FFFFFF"/>
                </a:solidFill>
                <a:latin typeface="Stag Sans 1"/>
              </a:rPr>
              <a:t>Quality Apprenticeships</a:t>
            </a:r>
          </a:p>
          <a:p>
            <a:pPr algn="ctr">
              <a:lnSpc>
                <a:spcPts val="16505"/>
              </a:lnSpc>
            </a:pPr>
            <a:r>
              <a:rPr lang="en-US" sz="11789" dirty="0">
                <a:solidFill>
                  <a:srgbClr val="FFFFFF"/>
                </a:solidFill>
                <a:latin typeface="Stag Sans 1"/>
              </a:rPr>
              <a:t>Employer Accreditation</a:t>
            </a:r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54A5C">
                <a:alpha val="100000"/>
              </a:srgbClr>
            </a:gs>
            <a:gs pos="100000">
              <a:srgbClr val="21749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57516" y="3090426"/>
            <a:ext cx="8631907" cy="6930482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t="-55513" b="-10065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338983" y="1950204"/>
            <a:ext cx="4608830" cy="6386593"/>
            <a:chOff x="0" y="0"/>
            <a:chExt cx="4734560" cy="6560820"/>
          </a:xfrm>
        </p:grpSpPr>
        <p:sp>
          <p:nvSpPr>
            <p:cNvPr id="8" name="Freeform 8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t="-89" b="-89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364358" y="4620056"/>
            <a:ext cx="2651460" cy="5246370"/>
            <a:chOff x="0" y="0"/>
            <a:chExt cx="2620010" cy="5184140"/>
          </a:xfrm>
        </p:grpSpPr>
        <p:sp>
          <p:nvSpPr>
            <p:cNvPr id="20" name="Freeform 2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273" b="-1273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950459" y="238355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9"/>
                </a:lnTo>
                <a:lnTo>
                  <a:pt x="0" y="95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0" name="TextBox 30"/>
          <p:cNvSpPr txBox="1"/>
          <p:nvPr/>
        </p:nvSpPr>
        <p:spPr>
          <a:xfrm>
            <a:off x="1028700" y="895350"/>
            <a:ext cx="86140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Stag Sans 1"/>
              </a:rPr>
              <a:t>Quality Apprenticeships website</a:t>
            </a:r>
          </a:p>
        </p:txBody>
      </p:sp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54A5C">
                <a:alpha val="100000"/>
              </a:srgbClr>
            </a:gs>
            <a:gs pos="100000">
              <a:srgbClr val="21749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3315024"/>
            <a:ext cx="11421792" cy="6551402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b="-1057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338983" y="1950204"/>
            <a:ext cx="4608830" cy="6386593"/>
            <a:chOff x="0" y="0"/>
            <a:chExt cx="4734560" cy="6560820"/>
          </a:xfrm>
        </p:grpSpPr>
        <p:sp>
          <p:nvSpPr>
            <p:cNvPr id="9" name="Freeform 9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t="-89" b="-89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4410596" y="4620056"/>
            <a:ext cx="2651460" cy="5246370"/>
            <a:chOff x="0" y="0"/>
            <a:chExt cx="2620010" cy="5184140"/>
          </a:xfrm>
        </p:grpSpPr>
        <p:sp>
          <p:nvSpPr>
            <p:cNvPr id="21" name="Freeform 2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273" b="-1273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3950459" y="238355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9"/>
                </a:lnTo>
                <a:lnTo>
                  <a:pt x="0" y="95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1" name="TextBox 31"/>
          <p:cNvSpPr txBox="1"/>
          <p:nvPr/>
        </p:nvSpPr>
        <p:spPr>
          <a:xfrm>
            <a:off x="1028700" y="895350"/>
            <a:ext cx="582926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Stag Sans 1"/>
              </a:rPr>
              <a:t>Accreditation portal</a:t>
            </a:r>
          </a:p>
        </p:txBody>
      </p:sp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54A5C">
                <a:alpha val="100000"/>
              </a:srgbClr>
            </a:gs>
            <a:gs pos="100000">
              <a:srgbClr val="21749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115789" y="3100655"/>
            <a:ext cx="7669340" cy="6157645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t="-9754" b="-975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857969" y="1446435"/>
            <a:ext cx="3899451" cy="5403585"/>
            <a:chOff x="0" y="0"/>
            <a:chExt cx="4734560" cy="6560820"/>
          </a:xfrm>
        </p:grpSpPr>
        <p:sp>
          <p:nvSpPr>
            <p:cNvPr id="8" name="Freeform 8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l="-53845" r="-53845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00791" y="4441740"/>
            <a:ext cx="8397249" cy="4816560"/>
            <a:chOff x="0" y="0"/>
            <a:chExt cx="7981950" cy="4578350"/>
          </a:xfrm>
        </p:grpSpPr>
        <p:sp>
          <p:nvSpPr>
            <p:cNvPr id="20" name="Freeform 20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b="-2647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50459" y="238355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9"/>
                </a:lnTo>
                <a:lnTo>
                  <a:pt x="0" y="95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TextBox 26"/>
          <p:cNvSpPr txBox="1"/>
          <p:nvPr/>
        </p:nvSpPr>
        <p:spPr>
          <a:xfrm>
            <a:off x="1028700" y="895350"/>
            <a:ext cx="582926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Stag Sans 1"/>
              </a:rPr>
              <a:t>Creating an application</a:t>
            </a:r>
          </a:p>
        </p:txBody>
      </p:sp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54A5C">
                <a:alpha val="100000"/>
              </a:srgbClr>
            </a:gs>
            <a:gs pos="100000">
              <a:srgbClr val="21749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21826" y="3999387"/>
            <a:ext cx="10228665" cy="5867039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t="-7474" b="-2878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338983" y="1950204"/>
            <a:ext cx="4608830" cy="6386593"/>
            <a:chOff x="0" y="0"/>
            <a:chExt cx="4734560" cy="6560820"/>
          </a:xfrm>
        </p:grpSpPr>
        <p:sp>
          <p:nvSpPr>
            <p:cNvPr id="9" name="Freeform 9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3"/>
              <a:stretch>
                <a:fillRect l="-954" r="-954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4410596" y="4620056"/>
            <a:ext cx="2651460" cy="5246370"/>
            <a:chOff x="0" y="0"/>
            <a:chExt cx="2620010" cy="5184140"/>
          </a:xfrm>
        </p:grpSpPr>
        <p:sp>
          <p:nvSpPr>
            <p:cNvPr id="21" name="Freeform 2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l="-2974" r="-2974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3950459" y="238355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9"/>
                </a:lnTo>
                <a:lnTo>
                  <a:pt x="0" y="95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1" name="TextBox 31"/>
          <p:cNvSpPr txBox="1"/>
          <p:nvPr/>
        </p:nvSpPr>
        <p:spPr>
          <a:xfrm>
            <a:off x="1028700" y="895350"/>
            <a:ext cx="811530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Stag Sans 1"/>
              </a:rPr>
              <a:t>Feedback &amp; awarding accreditation</a:t>
            </a:r>
          </a:p>
        </p:txBody>
      </p:sp>
    </p:spTree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4202" y="238355"/>
            <a:ext cx="2640518" cy="628420"/>
          </a:xfrm>
          <a:custGeom>
            <a:avLst/>
            <a:gdLst/>
            <a:ahLst/>
            <a:cxnLst/>
            <a:rect l="l" t="t" r="r" b="b"/>
            <a:pathLst>
              <a:path w="2640518" h="628420">
                <a:moveTo>
                  <a:pt x="0" y="0"/>
                </a:moveTo>
                <a:lnTo>
                  <a:pt x="2640517" y="0"/>
                </a:lnTo>
                <a:lnTo>
                  <a:pt x="2640517" y="628420"/>
                </a:lnTo>
                <a:lnTo>
                  <a:pt x="0" y="6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6628386" y="2244976"/>
            <a:ext cx="10845904" cy="1518152"/>
            <a:chOff x="0" y="0"/>
            <a:chExt cx="2167175" cy="303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848649" y="2514994"/>
            <a:ext cx="1823605" cy="978116"/>
          </a:xfrm>
          <a:custGeom>
            <a:avLst/>
            <a:gdLst/>
            <a:ahLst/>
            <a:cxnLst/>
            <a:rect l="l" t="t" r="r" b="b"/>
            <a:pathLst>
              <a:path w="1823605" h="978116">
                <a:moveTo>
                  <a:pt x="0" y="0"/>
                </a:moveTo>
                <a:lnTo>
                  <a:pt x="1823605" y="0"/>
                </a:lnTo>
                <a:lnTo>
                  <a:pt x="1823605" y="978115"/>
                </a:lnTo>
                <a:lnTo>
                  <a:pt x="0" y="9781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9144000" y="2616702"/>
            <a:ext cx="798220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Stag Sans 1"/>
              </a:rPr>
              <a:t>Quality Apprenticeships site is live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28386" y="4054786"/>
            <a:ext cx="10845904" cy="1518152"/>
            <a:chOff x="0" y="0"/>
            <a:chExt cx="2167175" cy="3033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48649" y="4357961"/>
            <a:ext cx="1823605" cy="911803"/>
          </a:xfrm>
          <a:custGeom>
            <a:avLst/>
            <a:gdLst/>
            <a:ahLst/>
            <a:cxnLst/>
            <a:rect l="l" t="t" r="r" b="b"/>
            <a:pathLst>
              <a:path w="1823605" h="911803">
                <a:moveTo>
                  <a:pt x="0" y="0"/>
                </a:moveTo>
                <a:lnTo>
                  <a:pt x="1823605" y="0"/>
                </a:lnTo>
                <a:lnTo>
                  <a:pt x="1823605" y="911802"/>
                </a:lnTo>
                <a:lnTo>
                  <a:pt x="0" y="911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9144000" y="4074087"/>
            <a:ext cx="798220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Stag Sans 1"/>
              </a:rPr>
              <a:t>AEN &amp; GAN members will receive an email with the portal login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628386" y="5868213"/>
            <a:ext cx="10845904" cy="1518152"/>
            <a:chOff x="0" y="0"/>
            <a:chExt cx="2167175" cy="3033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059959" y="5960945"/>
            <a:ext cx="1400985" cy="1332687"/>
          </a:xfrm>
          <a:custGeom>
            <a:avLst/>
            <a:gdLst/>
            <a:ahLst/>
            <a:cxnLst/>
            <a:rect l="l" t="t" r="r" b="b"/>
            <a:pathLst>
              <a:path w="1400985" h="1332687">
                <a:moveTo>
                  <a:pt x="0" y="0"/>
                </a:moveTo>
                <a:lnTo>
                  <a:pt x="1400985" y="0"/>
                </a:lnTo>
                <a:lnTo>
                  <a:pt x="1400985" y="1332687"/>
                </a:lnTo>
                <a:lnTo>
                  <a:pt x="0" y="1332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TextBox 17"/>
          <p:cNvSpPr txBox="1"/>
          <p:nvPr/>
        </p:nvSpPr>
        <p:spPr>
          <a:xfrm>
            <a:off x="9144000" y="5887514"/>
            <a:ext cx="7982206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Stag Sans 1"/>
              </a:rPr>
              <a:t>International launch at the ILO ITC Skills Fair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29648" y="1524562"/>
            <a:ext cx="5499100" cy="6959600"/>
            <a:chOff x="0" y="0"/>
            <a:chExt cx="1448323" cy="1832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8323" cy="1832981"/>
            </a:xfrm>
            <a:custGeom>
              <a:avLst/>
              <a:gdLst/>
              <a:ahLst/>
              <a:cxnLst/>
              <a:rect l="l" t="t" r="r" b="b"/>
              <a:pathLst>
                <a:path w="1448323" h="1832981">
                  <a:moveTo>
                    <a:pt x="0" y="0"/>
                  </a:moveTo>
                  <a:lnTo>
                    <a:pt x="1448323" y="0"/>
                  </a:lnTo>
                  <a:lnTo>
                    <a:pt x="1448323" y="1832981"/>
                  </a:lnTo>
                  <a:lnTo>
                    <a:pt x="0" y="1832981"/>
                  </a:lnTo>
                  <a:close/>
                </a:path>
              </a:pathLst>
            </a:custGeom>
            <a:solidFill>
              <a:srgbClr val="D5EDF4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448323" cy="1928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973950"/>
            <a:ext cx="4900995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333333"/>
                </a:solidFill>
                <a:latin typeface="Stag Sans 1"/>
              </a:rPr>
              <a:t>What next?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3121502"/>
            <a:ext cx="4900995" cy="494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GAN Australia will develop resources to support employers increase the quality of their apprenticeships.</a:t>
            </a:r>
          </a:p>
          <a:p>
            <a:pPr>
              <a:lnSpc>
                <a:spcPts val="2240"/>
              </a:lnSpc>
            </a:pPr>
            <a:endParaRPr lang="en-US" sz="29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Underperforming employers or those looking for further assistance will be referred to a GTO.</a:t>
            </a:r>
          </a:p>
        </p:txBody>
      </p:sp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84397" y="0"/>
            <a:ext cx="2145217" cy="6658776"/>
          </a:xfrm>
          <a:prstGeom prst="rect">
            <a:avLst/>
          </a:prstGeom>
          <a:solidFill>
            <a:srgbClr val="154A5C"/>
          </a:solid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282420" y="0"/>
            <a:ext cx="9039426" cy="10287000"/>
            <a:chOff x="0" y="0"/>
            <a:chExt cx="12052568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2200" r="137"/>
            <a:stretch>
              <a:fillRect/>
            </a:stretch>
          </p:blipFill>
          <p:spPr>
            <a:xfrm>
              <a:off x="0" y="0"/>
              <a:ext cx="12052568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779736" y="3715974"/>
            <a:ext cx="6738789" cy="386603"/>
            <a:chOff x="0" y="0"/>
            <a:chExt cx="8985052" cy="5154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2463" cy="515470"/>
            </a:xfrm>
            <a:custGeom>
              <a:avLst/>
              <a:gdLst/>
              <a:ahLst/>
              <a:cxnLst/>
              <a:rect l="l" t="t" r="r" b="b"/>
              <a:pathLst>
                <a:path w="732463" h="515470">
                  <a:moveTo>
                    <a:pt x="0" y="0"/>
                  </a:moveTo>
                  <a:lnTo>
                    <a:pt x="732463" y="0"/>
                  </a:lnTo>
                  <a:lnTo>
                    <a:pt x="732463" y="515470"/>
                  </a:lnTo>
                  <a:lnTo>
                    <a:pt x="0" y="51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52303" y="-87281"/>
              <a:ext cx="7732749" cy="550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333333"/>
                  </a:solidFill>
                  <a:latin typeface="Arial"/>
                </a:rPr>
                <a:t>info@qualityapprenticeships.org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11493" y="4400932"/>
            <a:ext cx="6675276" cy="549349"/>
            <a:chOff x="0" y="0"/>
            <a:chExt cx="8900367" cy="732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2463" cy="732465"/>
            </a:xfrm>
            <a:custGeom>
              <a:avLst/>
              <a:gdLst/>
              <a:ahLst/>
              <a:cxnLst/>
              <a:rect l="l" t="t" r="r" b="b"/>
              <a:pathLst>
                <a:path w="732463" h="732465">
                  <a:moveTo>
                    <a:pt x="0" y="0"/>
                  </a:moveTo>
                  <a:lnTo>
                    <a:pt x="732463" y="0"/>
                  </a:lnTo>
                  <a:lnTo>
                    <a:pt x="732463" y="732465"/>
                  </a:lnTo>
                  <a:lnTo>
                    <a:pt x="0" y="732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60437" y="21216"/>
              <a:ext cx="7639930" cy="550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333333"/>
                  </a:solidFill>
                  <a:latin typeface="Arial"/>
                </a:rPr>
                <a:t>qualityapprenticeships.org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14543" y="5248636"/>
            <a:ext cx="7631701" cy="543246"/>
            <a:chOff x="0" y="0"/>
            <a:chExt cx="10175602" cy="7243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4328" cy="724328"/>
            </a:xfrm>
            <a:custGeom>
              <a:avLst/>
              <a:gdLst/>
              <a:ahLst/>
              <a:cxnLst/>
              <a:rect l="l" t="t" r="r" b="b"/>
              <a:pathLst>
                <a:path w="724328" h="724328">
                  <a:moveTo>
                    <a:pt x="0" y="0"/>
                  </a:moveTo>
                  <a:lnTo>
                    <a:pt x="724328" y="0"/>
                  </a:lnTo>
                  <a:lnTo>
                    <a:pt x="724328" y="724328"/>
                  </a:lnTo>
                  <a:lnTo>
                    <a:pt x="0" y="724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52303" y="17147"/>
              <a:ext cx="8923299" cy="550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333333"/>
                  </a:solidFill>
                  <a:latin typeface="Arial"/>
                </a:rPr>
                <a:t>linkedin.com/showcase/qualityapprenticeships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79736" y="6087158"/>
            <a:ext cx="6669175" cy="483869"/>
            <a:chOff x="0" y="0"/>
            <a:chExt cx="8892233" cy="6451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1858" cy="645158"/>
            </a:xfrm>
            <a:custGeom>
              <a:avLst/>
              <a:gdLst/>
              <a:ahLst/>
              <a:cxnLst/>
              <a:rect l="l" t="t" r="r" b="b"/>
              <a:pathLst>
                <a:path w="821858" h="645158">
                  <a:moveTo>
                    <a:pt x="0" y="0"/>
                  </a:moveTo>
                  <a:lnTo>
                    <a:pt x="821858" y="0"/>
                  </a:lnTo>
                  <a:lnTo>
                    <a:pt x="821858" y="645158"/>
                  </a:lnTo>
                  <a:lnTo>
                    <a:pt x="0" y="645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52303" y="-22438"/>
              <a:ext cx="7639930" cy="550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333333"/>
                  </a:solidFill>
                  <a:latin typeface="Arial"/>
                </a:rPr>
                <a:t>youtube.com/@qualityapprenticeships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1535588" y="7301378"/>
            <a:ext cx="6189613" cy="1473074"/>
          </a:xfrm>
          <a:custGeom>
            <a:avLst/>
            <a:gdLst/>
            <a:ahLst/>
            <a:cxnLst/>
            <a:rect l="l" t="t" r="r" b="b"/>
            <a:pathLst>
              <a:path w="6189613" h="1473074">
                <a:moveTo>
                  <a:pt x="0" y="0"/>
                </a:moveTo>
                <a:lnTo>
                  <a:pt x="6189612" y="0"/>
                </a:lnTo>
                <a:lnTo>
                  <a:pt x="6189612" y="1473074"/>
                </a:lnTo>
                <a:lnTo>
                  <a:pt x="0" y="1473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10779736" y="646781"/>
            <a:ext cx="6191613" cy="260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8"/>
              </a:lnSpc>
              <a:spcBef>
                <a:spcPct val="0"/>
              </a:spcBef>
            </a:pPr>
            <a:r>
              <a:rPr lang="en-US" sz="9358">
                <a:solidFill>
                  <a:srgbClr val="154A5C"/>
                </a:solidFill>
                <a:latin typeface="Arial Ultra-Bold"/>
              </a:rPr>
              <a:t>Connect with us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144000" y="7301378"/>
            <a:ext cx="2319122" cy="2319122"/>
            <a:chOff x="0" y="0"/>
            <a:chExt cx="3092163" cy="30921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92163" cy="3092163"/>
            </a:xfrm>
            <a:custGeom>
              <a:avLst/>
              <a:gdLst/>
              <a:ahLst/>
              <a:cxnLst/>
              <a:rect l="l" t="t" r="r" b="b"/>
              <a:pathLst>
                <a:path w="3092163" h="3092163">
                  <a:moveTo>
                    <a:pt x="0" y="0"/>
                  </a:moveTo>
                  <a:lnTo>
                    <a:pt x="3092163" y="0"/>
                  </a:lnTo>
                  <a:lnTo>
                    <a:pt x="3092163" y="3092163"/>
                  </a:lnTo>
                  <a:lnTo>
                    <a:pt x="0" y="309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853647" y="8774452"/>
            <a:ext cx="4233505" cy="648682"/>
          </a:xfrm>
          <a:custGeom>
            <a:avLst/>
            <a:gdLst/>
            <a:ahLst/>
            <a:cxnLst/>
            <a:rect l="l" t="t" r="r" b="b"/>
            <a:pathLst>
              <a:path w="4233505" h="648682">
                <a:moveTo>
                  <a:pt x="0" y="0"/>
                </a:moveTo>
                <a:lnTo>
                  <a:pt x="4233505" y="0"/>
                </a:lnTo>
                <a:lnTo>
                  <a:pt x="4233505" y="648682"/>
                </a:lnTo>
                <a:lnTo>
                  <a:pt x="0" y="64868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38225"/>
            <a:ext cx="16230600" cy="0"/>
          </a:xfrm>
          <a:prstGeom prst="line">
            <a:avLst/>
          </a:prstGeom>
          <a:ln w="28575" cap="rnd">
            <a:solidFill>
              <a:srgbClr val="821E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028700" y="6232412"/>
            <a:ext cx="3024840" cy="3024840"/>
            <a:chOff x="0" y="0"/>
            <a:chExt cx="4033119" cy="4033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3119" cy="4033119"/>
            </a:xfrm>
            <a:custGeom>
              <a:avLst/>
              <a:gdLst/>
              <a:ahLst/>
              <a:cxnLst/>
              <a:rect l="l" t="t" r="r" b="b"/>
              <a:pathLst>
                <a:path w="4033119" h="4033119">
                  <a:moveTo>
                    <a:pt x="0" y="0"/>
                  </a:moveTo>
                  <a:lnTo>
                    <a:pt x="4033119" y="0"/>
                  </a:lnTo>
                  <a:lnTo>
                    <a:pt x="4033119" y="4033119"/>
                  </a:lnTo>
                  <a:lnTo>
                    <a:pt x="0" y="4033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6584" y="5503054"/>
            <a:ext cx="2669073" cy="83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rial"/>
              </a:rPr>
              <a:t>Visit GAN Global for more information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12991630" y="9258300"/>
            <a:ext cx="4887076" cy="748826"/>
          </a:xfrm>
          <a:custGeom>
            <a:avLst/>
            <a:gdLst/>
            <a:ahLst/>
            <a:cxnLst/>
            <a:rect l="l" t="t" r="r" b="b"/>
            <a:pathLst>
              <a:path w="4887076" h="748826">
                <a:moveTo>
                  <a:pt x="0" y="0"/>
                </a:moveTo>
                <a:lnTo>
                  <a:pt x="4887076" y="0"/>
                </a:lnTo>
                <a:lnTo>
                  <a:pt x="4887076" y="748826"/>
                </a:lnTo>
                <a:lnTo>
                  <a:pt x="0" y="74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/>
          <p:nvPr/>
        </p:nvSpPr>
        <p:spPr>
          <a:xfrm>
            <a:off x="1028700" y="1793890"/>
            <a:ext cx="577718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821E82"/>
                </a:solidFill>
                <a:latin typeface="Stag Sans 1"/>
              </a:rPr>
              <a:t>Global Apprenticeship Network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85258" y="1555297"/>
            <a:ext cx="10074042" cy="2781698"/>
            <a:chOff x="0" y="0"/>
            <a:chExt cx="13432056" cy="3708930"/>
          </a:xfrm>
        </p:grpSpPr>
        <p:sp>
          <p:nvSpPr>
            <p:cNvPr id="9" name="TextBox 9"/>
            <p:cNvSpPr txBox="1"/>
            <p:nvPr/>
          </p:nvSpPr>
          <p:spPr>
            <a:xfrm>
              <a:off x="1526647" y="949644"/>
              <a:ext cx="11905409" cy="2759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rial"/>
                </a:rPr>
                <a:t>The ILO, IOE and OECD established GAN Global to support the promotion of apprenticeship to get young people into the workforce and equip them with the skills needed for work.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78673" cy="1284654"/>
            </a:xfrm>
            <a:custGeom>
              <a:avLst/>
              <a:gdLst/>
              <a:ahLst/>
              <a:cxnLst/>
              <a:rect l="l" t="t" r="r" b="b"/>
              <a:pathLst>
                <a:path w="978673" h="1284654">
                  <a:moveTo>
                    <a:pt x="0" y="0"/>
                  </a:moveTo>
                  <a:lnTo>
                    <a:pt x="978673" y="0"/>
                  </a:lnTo>
                  <a:lnTo>
                    <a:pt x="978673" y="1284654"/>
                  </a:lnTo>
                  <a:lnTo>
                    <a:pt x="0" y="1284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26647" y="-85725"/>
              <a:ext cx="11905409" cy="89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Stag Sans 1"/>
                </a:rPr>
                <a:t>Established in response to the GFC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85258" y="4639520"/>
            <a:ext cx="10074042" cy="2267348"/>
            <a:chOff x="0" y="0"/>
            <a:chExt cx="13432056" cy="3023130"/>
          </a:xfrm>
        </p:grpSpPr>
        <p:sp>
          <p:nvSpPr>
            <p:cNvPr id="13" name="TextBox 13"/>
            <p:cNvSpPr txBox="1"/>
            <p:nvPr/>
          </p:nvSpPr>
          <p:spPr>
            <a:xfrm>
              <a:off x="1526647" y="949644"/>
              <a:ext cx="11905409" cy="2073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rial"/>
                </a:rPr>
                <a:t>GAN works with members, networks, and partners to deliver activities, publications and events that promote work-based learning and facilitate its implementation.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78673" cy="1284654"/>
            </a:xfrm>
            <a:custGeom>
              <a:avLst/>
              <a:gdLst/>
              <a:ahLst/>
              <a:cxnLst/>
              <a:rect l="l" t="t" r="r" b="b"/>
              <a:pathLst>
                <a:path w="978673" h="1284654">
                  <a:moveTo>
                    <a:pt x="0" y="0"/>
                  </a:moveTo>
                  <a:lnTo>
                    <a:pt x="978673" y="0"/>
                  </a:lnTo>
                  <a:lnTo>
                    <a:pt x="978673" y="1284654"/>
                  </a:lnTo>
                  <a:lnTo>
                    <a:pt x="0" y="1284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26647" y="-85725"/>
              <a:ext cx="11905409" cy="89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Stag Sans 1"/>
                </a:rPr>
                <a:t>Focus on the future of work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85258" y="7209392"/>
            <a:ext cx="10074042" cy="2267348"/>
            <a:chOff x="0" y="0"/>
            <a:chExt cx="13432056" cy="3023130"/>
          </a:xfrm>
        </p:grpSpPr>
        <p:sp>
          <p:nvSpPr>
            <p:cNvPr id="17" name="TextBox 17"/>
            <p:cNvSpPr txBox="1"/>
            <p:nvPr/>
          </p:nvSpPr>
          <p:spPr>
            <a:xfrm>
              <a:off x="1526647" y="949644"/>
              <a:ext cx="11905409" cy="2073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60"/>
                </a:lnSpc>
              </a:pPr>
              <a:r>
                <a:rPr lang="en-US" sz="2900">
                  <a:solidFill>
                    <a:srgbClr val="000000"/>
                  </a:solidFill>
                  <a:latin typeface="Arial"/>
                </a:rPr>
                <a:t>GAN participates in international policy processes and consultations, bringing in the experience of members and networks.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78673" cy="1284654"/>
            </a:xfrm>
            <a:custGeom>
              <a:avLst/>
              <a:gdLst/>
              <a:ahLst/>
              <a:cxnLst/>
              <a:rect l="l" t="t" r="r" b="b"/>
              <a:pathLst>
                <a:path w="978673" h="1284654">
                  <a:moveTo>
                    <a:pt x="0" y="0"/>
                  </a:moveTo>
                  <a:lnTo>
                    <a:pt x="978673" y="0"/>
                  </a:lnTo>
                  <a:lnTo>
                    <a:pt x="978673" y="1284654"/>
                  </a:lnTo>
                  <a:lnTo>
                    <a:pt x="0" y="1284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26647" y="-85725"/>
              <a:ext cx="11905409" cy="89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Stag Sans 1"/>
                </a:rPr>
                <a:t>Supporting international engagement</a:t>
              </a:r>
            </a:p>
          </p:txBody>
        </p:sp>
      </p:grp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38225"/>
            <a:ext cx="16230600" cy="0"/>
          </a:xfrm>
          <a:prstGeom prst="line">
            <a:avLst/>
          </a:prstGeom>
          <a:ln w="28575" cap="rnd">
            <a:solidFill>
              <a:srgbClr val="821E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2991630" y="9258300"/>
            <a:ext cx="4887076" cy="748826"/>
          </a:xfrm>
          <a:custGeom>
            <a:avLst/>
            <a:gdLst/>
            <a:ahLst/>
            <a:cxnLst/>
            <a:rect l="l" t="t" r="r" b="b"/>
            <a:pathLst>
              <a:path w="4887076" h="748826">
                <a:moveTo>
                  <a:pt x="0" y="0"/>
                </a:moveTo>
                <a:lnTo>
                  <a:pt x="4887076" y="0"/>
                </a:lnTo>
                <a:lnTo>
                  <a:pt x="4887076" y="748826"/>
                </a:lnTo>
                <a:lnTo>
                  <a:pt x="0" y="748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1793890"/>
            <a:ext cx="577718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821E82"/>
                </a:solidFill>
                <a:latin typeface="Stag Sans 1"/>
              </a:rPr>
              <a:t>GAN Australia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05880" y="1812940"/>
            <a:ext cx="10453420" cy="569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rial"/>
              </a:rPr>
              <a:t>GAN Australia is our national network of the Global Apprenticeship Network.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rial"/>
              </a:rPr>
              <a:t>Part of a group of </a:t>
            </a:r>
            <a:r>
              <a:rPr lang="en-US" sz="2900" dirty="0" err="1">
                <a:solidFill>
                  <a:srgbClr val="000000"/>
                </a:solidFill>
                <a:latin typeface="Arial"/>
              </a:rPr>
              <a:t>organisations</a:t>
            </a:r>
            <a:r>
              <a:rPr lang="en-US" sz="2900" dirty="0">
                <a:solidFill>
                  <a:srgbClr val="000000"/>
                </a:solidFill>
                <a:latin typeface="Arial"/>
              </a:rPr>
              <a:t> dedicated to improving uptake of apprenticeships and other work-based learning models.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rial"/>
              </a:rPr>
              <a:t>In Australia, GAN is hosted by the AEN.</a:t>
            </a:r>
          </a:p>
          <a:p>
            <a:pPr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rial"/>
              </a:rPr>
              <a:t>GAN Australis aims to showcase Australian best practice in apprenticeships to </a:t>
            </a:r>
            <a:r>
              <a:rPr lang="en-US" sz="2900">
                <a:solidFill>
                  <a:srgbClr val="000000"/>
                </a:solidFill>
                <a:latin typeface="Arial"/>
              </a:rPr>
              <a:t>the world </a:t>
            </a:r>
            <a:r>
              <a:rPr lang="en-US" sz="2900" dirty="0">
                <a:solidFill>
                  <a:srgbClr val="000000"/>
                </a:solidFill>
                <a:latin typeface="Arial"/>
              </a:rPr>
              <a:t>and inform the Australian sector about international practices that we could learn from.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6235713"/>
            <a:ext cx="3022587" cy="3022587"/>
            <a:chOff x="0" y="0"/>
            <a:chExt cx="4030116" cy="40301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30116" cy="4030116"/>
            </a:xfrm>
            <a:custGeom>
              <a:avLst/>
              <a:gdLst/>
              <a:ahLst/>
              <a:cxnLst/>
              <a:rect l="l" t="t" r="r" b="b"/>
              <a:pathLst>
                <a:path w="4030116" h="4030116">
                  <a:moveTo>
                    <a:pt x="0" y="0"/>
                  </a:moveTo>
                  <a:lnTo>
                    <a:pt x="4030116" y="0"/>
                  </a:lnTo>
                  <a:lnTo>
                    <a:pt x="4030116" y="4030116"/>
                  </a:lnTo>
                  <a:lnTo>
                    <a:pt x="0" y="4030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65658" y="5398784"/>
            <a:ext cx="2669073" cy="83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rial"/>
              </a:rPr>
              <a:t>Visit GAN Australia for more information</a:t>
            </a:r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38225"/>
            <a:ext cx="16230600" cy="0"/>
          </a:xfrm>
          <a:prstGeom prst="line">
            <a:avLst/>
          </a:prstGeom>
          <a:ln w="28575" cap="rnd">
            <a:solidFill>
              <a:srgbClr val="821E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2991630" y="9258300"/>
            <a:ext cx="4887076" cy="748826"/>
          </a:xfrm>
          <a:custGeom>
            <a:avLst/>
            <a:gdLst/>
            <a:ahLst/>
            <a:cxnLst/>
            <a:rect l="l" t="t" r="r" b="b"/>
            <a:pathLst>
              <a:path w="4887076" h="748826">
                <a:moveTo>
                  <a:pt x="0" y="0"/>
                </a:moveTo>
                <a:lnTo>
                  <a:pt x="4887076" y="0"/>
                </a:lnTo>
                <a:lnTo>
                  <a:pt x="4887076" y="748826"/>
                </a:lnTo>
                <a:lnTo>
                  <a:pt x="0" y="748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1793890"/>
            <a:ext cx="577718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821E82"/>
                </a:solidFill>
                <a:latin typeface="Stag Sans 1"/>
              </a:rPr>
              <a:t>Background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93749" y="1812940"/>
            <a:ext cx="11265551" cy="724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Internationally and in Australia, the performance of apprenticeship systems has been an increasing concern.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The Australian system is often considered to be underperforming particularly regarding completion rates, and diversity and inclusion within industries and occupations.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The International Labour Organization (ILO), the International Organisation of Employers (IOE) and 187 governments from around the world worked on establishing the Recommendation for quality apprenticeships.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The ILO Recommendation provides a framework for understanding and measuring quality employment activity for apprenticeships.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6427135"/>
            <a:ext cx="2831165" cy="2831165"/>
            <a:chOff x="0" y="0"/>
            <a:chExt cx="3774886" cy="37748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4886" cy="3774886"/>
            </a:xfrm>
            <a:custGeom>
              <a:avLst/>
              <a:gdLst/>
              <a:ahLst/>
              <a:cxnLst/>
              <a:rect l="l" t="t" r="r" b="b"/>
              <a:pathLst>
                <a:path w="3774886" h="3774886">
                  <a:moveTo>
                    <a:pt x="0" y="0"/>
                  </a:moveTo>
                  <a:lnTo>
                    <a:pt x="3774886" y="0"/>
                  </a:lnTo>
                  <a:lnTo>
                    <a:pt x="3774886" y="3774886"/>
                  </a:lnTo>
                  <a:lnTo>
                    <a:pt x="0" y="3774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56538" y="5590206"/>
            <a:ext cx="2669073" cy="83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rial"/>
              </a:rPr>
              <a:t>Download the ILO Recommendation</a:t>
            </a:r>
          </a:p>
        </p:txBody>
      </p:sp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18288000" y="0"/>
                </a:moveTo>
                <a:lnTo>
                  <a:pt x="0" y="0"/>
                </a:lnTo>
                <a:lnTo>
                  <a:pt x="0" y="12184380"/>
                </a:lnTo>
                <a:lnTo>
                  <a:pt x="18288000" y="121843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028700" y="1038225"/>
            <a:ext cx="6407846" cy="0"/>
          </a:xfrm>
          <a:prstGeom prst="line">
            <a:avLst/>
          </a:prstGeom>
          <a:ln w="28575" cap="rnd">
            <a:solidFill>
              <a:srgbClr val="2174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flipH="1">
            <a:off x="0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18288000" y="0"/>
                </a:moveTo>
                <a:lnTo>
                  <a:pt x="0" y="0"/>
                </a:lnTo>
                <a:lnTo>
                  <a:pt x="0" y="18288000"/>
                </a:lnTo>
                <a:lnTo>
                  <a:pt x="18288000" y="18288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771415" y="8779431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8"/>
                </a:lnTo>
                <a:lnTo>
                  <a:pt x="0" y="9577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028700" y="4086225"/>
            <a:ext cx="6749994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0"/>
              </a:lnSpc>
            </a:pPr>
            <a:r>
              <a:rPr lang="en-US" sz="6900" spc="131">
                <a:solidFill>
                  <a:srgbClr val="FFFFFF"/>
                </a:solidFill>
                <a:latin typeface="Stag Sans 2"/>
              </a:rPr>
              <a:t>Employer accreditation</a:t>
            </a:r>
          </a:p>
        </p:txBody>
      </p:sp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5EDF4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91630" y="9258300"/>
            <a:ext cx="4887076" cy="748826"/>
          </a:xfrm>
          <a:custGeom>
            <a:avLst/>
            <a:gdLst/>
            <a:ahLst/>
            <a:cxnLst/>
            <a:rect l="l" t="t" r="r" b="b"/>
            <a:pathLst>
              <a:path w="4887076" h="748826">
                <a:moveTo>
                  <a:pt x="0" y="0"/>
                </a:moveTo>
                <a:lnTo>
                  <a:pt x="4887076" y="0"/>
                </a:lnTo>
                <a:lnTo>
                  <a:pt x="4887076" y="748826"/>
                </a:lnTo>
                <a:lnTo>
                  <a:pt x="0" y="748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028700" y="6427135"/>
            <a:ext cx="2831165" cy="2831165"/>
            <a:chOff x="0" y="0"/>
            <a:chExt cx="3774886" cy="37748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74886" cy="3774886"/>
            </a:xfrm>
            <a:custGeom>
              <a:avLst/>
              <a:gdLst/>
              <a:ahLst/>
              <a:cxnLst/>
              <a:rect l="l" t="t" r="r" b="b"/>
              <a:pathLst>
                <a:path w="3774886" h="3774886">
                  <a:moveTo>
                    <a:pt x="0" y="0"/>
                  </a:moveTo>
                  <a:lnTo>
                    <a:pt x="3774886" y="0"/>
                  </a:lnTo>
                  <a:lnTo>
                    <a:pt x="3774886" y="3774886"/>
                  </a:lnTo>
                  <a:lnTo>
                    <a:pt x="0" y="3774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869596"/>
            <a:ext cx="5593822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20"/>
              </a:lnSpc>
            </a:pPr>
            <a:r>
              <a:rPr lang="en-US" sz="7100" spc="134" dirty="0">
                <a:solidFill>
                  <a:srgbClr val="333333"/>
                </a:solidFill>
                <a:latin typeface="Stag Sans 2"/>
              </a:rPr>
              <a:t>Rationale for accreditation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79050" y="1802921"/>
            <a:ext cx="10180250" cy="621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333333"/>
                </a:solidFill>
                <a:latin typeface="Arial"/>
              </a:rPr>
              <a:t>GAN Australia participated in the development of the ILO Recommendation, with representatives attending the International Labour Conference to provide expert advice on the final Recommendation.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333333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333333"/>
                </a:solidFill>
                <a:latin typeface="Arial"/>
              </a:rPr>
              <a:t>GAN Australia is undertaking a project to map the ILO Recommendation against the Australian apprenticeships system.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333333"/>
              </a:solidFill>
              <a:latin typeface="Arial"/>
            </a:endParaR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333333"/>
                </a:solidFill>
                <a:latin typeface="Arial"/>
              </a:rPr>
              <a:t>The Quality Apprenticeships employer accreditation system uses the first stage of this research to support leading employers in apprenticeships be recognised for their work.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6538" y="5590206"/>
            <a:ext cx="3095166" cy="83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rial"/>
              </a:rPr>
              <a:t>Learn more about the GAN Australia research</a:t>
            </a: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54A5C">
                <a:alpha val="100000"/>
              </a:srgbClr>
            </a:gs>
            <a:gs pos="100000">
              <a:srgbClr val="21749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37804" y="1632308"/>
            <a:ext cx="8746371" cy="7022384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t="-2742" b="-936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387464" y="3612700"/>
            <a:ext cx="3150250" cy="6233311"/>
            <a:chOff x="0" y="0"/>
            <a:chExt cx="2620010" cy="5184140"/>
          </a:xfrm>
        </p:grpSpPr>
        <p:sp>
          <p:nvSpPr>
            <p:cNvPr id="8" name="Freeform 8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273" b="-1273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50459" y="238355"/>
            <a:ext cx="4024261" cy="957739"/>
          </a:xfrm>
          <a:custGeom>
            <a:avLst/>
            <a:gdLst/>
            <a:ahLst/>
            <a:cxnLst/>
            <a:rect l="l" t="t" r="r" b="b"/>
            <a:pathLst>
              <a:path w="4024261" h="957739">
                <a:moveTo>
                  <a:pt x="0" y="0"/>
                </a:moveTo>
                <a:lnTo>
                  <a:pt x="4024260" y="0"/>
                </a:lnTo>
                <a:lnTo>
                  <a:pt x="4024260" y="957739"/>
                </a:lnTo>
                <a:lnTo>
                  <a:pt x="0" y="957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681072" y="1931756"/>
            <a:ext cx="5839995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Stag Sans 1"/>
              </a:rPr>
              <a:t>Quality Apprenticeships employer accreditation: </a:t>
            </a:r>
            <a:r>
              <a:rPr lang="en-US" sz="7200" b="1" dirty="0">
                <a:solidFill>
                  <a:srgbClr val="FFFFFF"/>
                </a:solidFill>
                <a:latin typeface="Stag Sans 1"/>
              </a:rPr>
              <a:t>Now live</a:t>
            </a:r>
          </a:p>
        </p:txBody>
      </p:sp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8386" y="4384424"/>
            <a:ext cx="10845904" cy="1518152"/>
            <a:chOff x="0" y="0"/>
            <a:chExt cx="2167175" cy="303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672254" y="4530265"/>
            <a:ext cx="5951464" cy="3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FFFFFF"/>
                </a:solidFill>
                <a:latin typeface="Stag Sans 1"/>
              </a:rPr>
              <a:t>Wages &amp; conditions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2254" y="4956089"/>
            <a:ext cx="8587046" cy="7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>
                <a:solidFill>
                  <a:srgbClr val="FFFFFF"/>
                </a:solidFill>
                <a:latin typeface="Arial"/>
              </a:rPr>
              <a:t>Processes support apprentices to understand their workplace rights and ensure that all apprenticeship conditions are met.</a:t>
            </a:r>
          </a:p>
        </p:txBody>
      </p:sp>
      <p:sp>
        <p:nvSpPr>
          <p:cNvPr id="7" name="Freeform 7"/>
          <p:cNvSpPr/>
          <p:nvPr/>
        </p:nvSpPr>
        <p:spPr>
          <a:xfrm>
            <a:off x="7095601" y="4562516"/>
            <a:ext cx="1147444" cy="1161968"/>
          </a:xfrm>
          <a:custGeom>
            <a:avLst/>
            <a:gdLst/>
            <a:ahLst/>
            <a:cxnLst/>
            <a:rect l="l" t="t" r="r" b="b"/>
            <a:pathLst>
              <a:path w="1147444" h="1161968">
                <a:moveTo>
                  <a:pt x="0" y="0"/>
                </a:moveTo>
                <a:lnTo>
                  <a:pt x="1147444" y="0"/>
                </a:lnTo>
                <a:lnTo>
                  <a:pt x="1147444" y="1161968"/>
                </a:lnTo>
                <a:lnTo>
                  <a:pt x="0" y="1161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/>
          <p:cNvGrpSpPr/>
          <p:nvPr/>
        </p:nvGrpSpPr>
        <p:grpSpPr>
          <a:xfrm>
            <a:off x="6628386" y="6062286"/>
            <a:ext cx="10845904" cy="1518152"/>
            <a:chOff x="0" y="0"/>
            <a:chExt cx="2167175" cy="3033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672254" y="6233027"/>
            <a:ext cx="4419872" cy="3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FFFFFF"/>
                </a:solidFill>
                <a:latin typeface="Stag Sans 1"/>
              </a:rPr>
              <a:t>Health &amp; safety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72254" y="6609052"/>
            <a:ext cx="8587046" cy="7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>
                <a:solidFill>
                  <a:srgbClr val="FFFFFF"/>
                </a:solidFill>
                <a:latin typeface="Arial"/>
              </a:rPr>
              <a:t>Safety and health are prioritised for a workplace that supports employee physical and psychosocial wellbeing.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110738" y="6156380"/>
            <a:ext cx="1117170" cy="1329964"/>
          </a:xfrm>
          <a:custGeom>
            <a:avLst/>
            <a:gdLst/>
            <a:ahLst/>
            <a:cxnLst/>
            <a:rect l="l" t="t" r="r" b="b"/>
            <a:pathLst>
              <a:path w="1117170" h="1329964">
                <a:moveTo>
                  <a:pt x="0" y="0"/>
                </a:moveTo>
                <a:lnTo>
                  <a:pt x="1117170" y="0"/>
                </a:lnTo>
                <a:lnTo>
                  <a:pt x="1117170" y="1329964"/>
                </a:lnTo>
                <a:lnTo>
                  <a:pt x="0" y="1329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4" name="Group 14"/>
          <p:cNvGrpSpPr/>
          <p:nvPr/>
        </p:nvGrpSpPr>
        <p:grpSpPr>
          <a:xfrm>
            <a:off x="6628386" y="7740148"/>
            <a:ext cx="10845904" cy="1518152"/>
            <a:chOff x="0" y="0"/>
            <a:chExt cx="2167175" cy="3033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672254" y="7910889"/>
            <a:ext cx="4419872" cy="3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FFFFFF"/>
                </a:solidFill>
                <a:latin typeface="Stag Sans 1"/>
              </a:rPr>
              <a:t>Staff development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72254" y="8286914"/>
            <a:ext cx="8587046" cy="7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>
                <a:solidFill>
                  <a:srgbClr val="FFFFFF"/>
                </a:solidFill>
                <a:latin typeface="Arial"/>
              </a:rPr>
              <a:t>Learning and development of apprentices is ensured through supervision and mentoring by appropriate and trained staff.</a:t>
            </a:r>
          </a:p>
        </p:txBody>
      </p:sp>
      <p:sp>
        <p:nvSpPr>
          <p:cNvPr id="19" name="Freeform 19"/>
          <p:cNvSpPr/>
          <p:nvPr/>
        </p:nvSpPr>
        <p:spPr>
          <a:xfrm>
            <a:off x="6820088" y="7947221"/>
            <a:ext cx="1698470" cy="1104006"/>
          </a:xfrm>
          <a:custGeom>
            <a:avLst/>
            <a:gdLst/>
            <a:ahLst/>
            <a:cxnLst/>
            <a:rect l="l" t="t" r="r" b="b"/>
            <a:pathLst>
              <a:path w="1698470" h="1104006">
                <a:moveTo>
                  <a:pt x="0" y="0"/>
                </a:moveTo>
                <a:lnTo>
                  <a:pt x="1698470" y="0"/>
                </a:lnTo>
                <a:lnTo>
                  <a:pt x="1698470" y="1104006"/>
                </a:lnTo>
                <a:lnTo>
                  <a:pt x="0" y="1104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20" name="Group 20"/>
          <p:cNvGrpSpPr/>
          <p:nvPr/>
        </p:nvGrpSpPr>
        <p:grpSpPr>
          <a:xfrm>
            <a:off x="6628386" y="1028700"/>
            <a:ext cx="10845904" cy="1518152"/>
            <a:chOff x="0" y="0"/>
            <a:chExt cx="2167175" cy="3033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672254" y="1196481"/>
            <a:ext cx="5951464" cy="3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FFFFFF"/>
                </a:solidFill>
                <a:latin typeface="Stag Sans 1"/>
              </a:rPr>
              <a:t>Supporting employment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72254" y="1578425"/>
            <a:ext cx="8587046" cy="7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>
                <a:solidFill>
                  <a:srgbClr val="FFFFFF"/>
                </a:solidFill>
                <a:latin typeface="Arial"/>
              </a:rPr>
              <a:t>Utilises apprenticeships as a means of creating entry level pathways, and supports apprentices from the start of their employment.</a:t>
            </a:r>
          </a:p>
        </p:txBody>
      </p:sp>
      <p:sp>
        <p:nvSpPr>
          <p:cNvPr id="25" name="Freeform 25"/>
          <p:cNvSpPr/>
          <p:nvPr/>
        </p:nvSpPr>
        <p:spPr>
          <a:xfrm>
            <a:off x="7140662" y="1250320"/>
            <a:ext cx="1057322" cy="1074911"/>
          </a:xfrm>
          <a:custGeom>
            <a:avLst/>
            <a:gdLst/>
            <a:ahLst/>
            <a:cxnLst/>
            <a:rect l="l" t="t" r="r" b="b"/>
            <a:pathLst>
              <a:path w="1057322" h="1074911">
                <a:moveTo>
                  <a:pt x="0" y="0"/>
                </a:moveTo>
                <a:lnTo>
                  <a:pt x="1057322" y="0"/>
                </a:lnTo>
                <a:lnTo>
                  <a:pt x="1057322" y="1074912"/>
                </a:lnTo>
                <a:lnTo>
                  <a:pt x="0" y="1074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26" name="Group 26"/>
          <p:cNvGrpSpPr/>
          <p:nvPr/>
        </p:nvGrpSpPr>
        <p:grpSpPr>
          <a:xfrm>
            <a:off x="6628386" y="2706562"/>
            <a:ext cx="10845904" cy="1518152"/>
            <a:chOff x="0" y="0"/>
            <a:chExt cx="2167175" cy="3033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67175" cy="303350"/>
            </a:xfrm>
            <a:custGeom>
              <a:avLst/>
              <a:gdLst/>
              <a:ahLst/>
              <a:cxnLst/>
              <a:rect l="l" t="t" r="r" b="b"/>
              <a:pathLst>
                <a:path w="2167175" h="303350">
                  <a:moveTo>
                    <a:pt x="26411" y="0"/>
                  </a:moveTo>
                  <a:lnTo>
                    <a:pt x="2140764" y="0"/>
                  </a:lnTo>
                  <a:cubicBezTo>
                    <a:pt x="2147769" y="0"/>
                    <a:pt x="2154487" y="2783"/>
                    <a:pt x="2159440" y="7736"/>
                  </a:cubicBezTo>
                  <a:cubicBezTo>
                    <a:pt x="2164393" y="12689"/>
                    <a:pt x="2167175" y="19406"/>
                    <a:pt x="2167175" y="26411"/>
                  </a:cubicBezTo>
                  <a:lnTo>
                    <a:pt x="2167175" y="276939"/>
                  </a:lnTo>
                  <a:cubicBezTo>
                    <a:pt x="2167175" y="291525"/>
                    <a:pt x="2155350" y="303350"/>
                    <a:pt x="2140764" y="303350"/>
                  </a:cubicBezTo>
                  <a:lnTo>
                    <a:pt x="26411" y="303350"/>
                  </a:lnTo>
                  <a:cubicBezTo>
                    <a:pt x="11825" y="303350"/>
                    <a:pt x="0" y="291525"/>
                    <a:pt x="0" y="276939"/>
                  </a:cubicBezTo>
                  <a:lnTo>
                    <a:pt x="0" y="26411"/>
                  </a:lnTo>
                  <a:cubicBezTo>
                    <a:pt x="0" y="11825"/>
                    <a:pt x="11825" y="0"/>
                    <a:pt x="2641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167175" cy="350975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672254" y="2874694"/>
            <a:ext cx="5951464" cy="39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9"/>
              </a:lnSpc>
            </a:pPr>
            <a:r>
              <a:rPr lang="en-US" sz="2235">
                <a:solidFill>
                  <a:srgbClr val="FFFFFF"/>
                </a:solidFill>
                <a:latin typeface="Stag Sans 1"/>
              </a:rPr>
              <a:t>Equality &amp; diversity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72254" y="3255936"/>
            <a:ext cx="8802035" cy="7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9"/>
              </a:lnSpc>
            </a:pPr>
            <a:r>
              <a:rPr lang="en-US" sz="2049">
                <a:solidFill>
                  <a:srgbClr val="FFFFFF"/>
                </a:solidFill>
                <a:latin typeface="Arial"/>
              </a:rPr>
              <a:t>Apprenticeships are non-discriminatory and used to increase workforce diversity, and apprenticeship vacancies are promoted to a broad audience.</a:t>
            </a:r>
          </a:p>
        </p:txBody>
      </p:sp>
      <p:sp>
        <p:nvSpPr>
          <p:cNvPr id="31" name="Freeform 31"/>
          <p:cNvSpPr/>
          <p:nvPr/>
        </p:nvSpPr>
        <p:spPr>
          <a:xfrm>
            <a:off x="7045162" y="2985814"/>
            <a:ext cx="1248322" cy="959648"/>
          </a:xfrm>
          <a:custGeom>
            <a:avLst/>
            <a:gdLst/>
            <a:ahLst/>
            <a:cxnLst/>
            <a:rect l="l" t="t" r="r" b="b"/>
            <a:pathLst>
              <a:path w="1248322" h="959648">
                <a:moveTo>
                  <a:pt x="0" y="0"/>
                </a:moveTo>
                <a:lnTo>
                  <a:pt x="1248322" y="0"/>
                </a:lnTo>
                <a:lnTo>
                  <a:pt x="1248322" y="959648"/>
                </a:lnTo>
                <a:lnTo>
                  <a:pt x="0" y="959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2" name="TextBox 32"/>
          <p:cNvSpPr txBox="1"/>
          <p:nvPr/>
        </p:nvSpPr>
        <p:spPr>
          <a:xfrm>
            <a:off x="1028700" y="2413502"/>
            <a:ext cx="4900995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333333"/>
                </a:solidFill>
                <a:latin typeface="Stag Sans 1"/>
              </a:rPr>
              <a:t>Accreditation principles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5187875"/>
            <a:ext cx="4900995" cy="209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Employers must show commitment to the principles through their application to be eligible for accreditation.</a:t>
            </a:r>
          </a:p>
        </p:txBody>
      </p:sp>
      <p:sp>
        <p:nvSpPr>
          <p:cNvPr id="34" name="Freeform 34"/>
          <p:cNvSpPr/>
          <p:nvPr/>
        </p:nvSpPr>
        <p:spPr>
          <a:xfrm>
            <a:off x="15334202" y="238355"/>
            <a:ext cx="2640518" cy="628420"/>
          </a:xfrm>
          <a:custGeom>
            <a:avLst/>
            <a:gdLst/>
            <a:ahLst/>
            <a:cxnLst/>
            <a:rect l="l" t="t" r="r" b="b"/>
            <a:pathLst>
              <a:path w="2640518" h="628420">
                <a:moveTo>
                  <a:pt x="0" y="0"/>
                </a:moveTo>
                <a:lnTo>
                  <a:pt x="2640517" y="0"/>
                </a:lnTo>
                <a:lnTo>
                  <a:pt x="2640517" y="628420"/>
                </a:lnTo>
                <a:lnTo>
                  <a:pt x="0" y="6284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74899" y="1028700"/>
            <a:ext cx="5284401" cy="3876358"/>
            <a:chOff x="0" y="0"/>
            <a:chExt cx="943004" cy="691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3004" cy="691738"/>
            </a:xfrm>
            <a:custGeom>
              <a:avLst/>
              <a:gdLst/>
              <a:ahLst/>
              <a:cxnLst/>
              <a:rect l="l" t="t" r="r" b="b"/>
              <a:pathLst>
                <a:path w="943004" h="691738">
                  <a:moveTo>
                    <a:pt x="54207" y="0"/>
                  </a:moveTo>
                  <a:lnTo>
                    <a:pt x="888798" y="0"/>
                  </a:lnTo>
                  <a:cubicBezTo>
                    <a:pt x="903174" y="0"/>
                    <a:pt x="916962" y="5711"/>
                    <a:pt x="927128" y="15877"/>
                  </a:cubicBezTo>
                  <a:cubicBezTo>
                    <a:pt x="937293" y="26043"/>
                    <a:pt x="943004" y="39830"/>
                    <a:pt x="943004" y="54207"/>
                  </a:cubicBezTo>
                  <a:lnTo>
                    <a:pt x="943004" y="637531"/>
                  </a:lnTo>
                  <a:cubicBezTo>
                    <a:pt x="943004" y="651908"/>
                    <a:pt x="937293" y="665696"/>
                    <a:pt x="927128" y="675861"/>
                  </a:cubicBezTo>
                  <a:cubicBezTo>
                    <a:pt x="916962" y="686027"/>
                    <a:pt x="903174" y="691738"/>
                    <a:pt x="888798" y="691738"/>
                  </a:cubicBezTo>
                  <a:lnTo>
                    <a:pt x="54207" y="691738"/>
                  </a:lnTo>
                  <a:cubicBezTo>
                    <a:pt x="39830" y="691738"/>
                    <a:pt x="26043" y="686027"/>
                    <a:pt x="15877" y="675861"/>
                  </a:cubicBezTo>
                  <a:cubicBezTo>
                    <a:pt x="5711" y="665696"/>
                    <a:pt x="0" y="651908"/>
                    <a:pt x="0" y="637531"/>
                  </a:cubicBezTo>
                  <a:lnTo>
                    <a:pt x="0" y="54207"/>
                  </a:lnTo>
                  <a:cubicBezTo>
                    <a:pt x="0" y="39830"/>
                    <a:pt x="5711" y="26043"/>
                    <a:pt x="15877" y="15877"/>
                  </a:cubicBezTo>
                  <a:cubicBezTo>
                    <a:pt x="26043" y="5711"/>
                    <a:pt x="39830" y="0"/>
                    <a:pt x="542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943004" cy="739363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57181" y="1448004"/>
            <a:ext cx="943970" cy="943970"/>
          </a:xfrm>
          <a:custGeom>
            <a:avLst/>
            <a:gdLst/>
            <a:ahLst/>
            <a:cxnLst/>
            <a:rect l="l" t="t" r="r" b="b"/>
            <a:pathLst>
              <a:path w="943970" h="943970">
                <a:moveTo>
                  <a:pt x="0" y="0"/>
                </a:moveTo>
                <a:lnTo>
                  <a:pt x="943970" y="0"/>
                </a:lnTo>
                <a:lnTo>
                  <a:pt x="943970" y="943971"/>
                </a:lnTo>
                <a:lnTo>
                  <a:pt x="0" y="943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13639276" y="1685585"/>
            <a:ext cx="2689865" cy="4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503">
                <a:solidFill>
                  <a:srgbClr val="FFFFFF"/>
                </a:solidFill>
                <a:latin typeface="Stag Sans 1"/>
              </a:rPr>
              <a:t>Attracting talent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57181" y="2491915"/>
            <a:ext cx="4274054" cy="20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2"/>
              </a:lnSpc>
            </a:pPr>
            <a:r>
              <a:rPr lang="en-US" sz="2294">
                <a:solidFill>
                  <a:srgbClr val="FFFFFF"/>
                </a:solidFill>
                <a:latin typeface="Arial"/>
              </a:rPr>
              <a:t>Demonstrates an employer's commitment to investing in apprentice and staff development and providing a supportive work environment.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157552" y="1048384"/>
            <a:ext cx="5284401" cy="3876358"/>
            <a:chOff x="0" y="0"/>
            <a:chExt cx="943004" cy="6917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3004" cy="691738"/>
            </a:xfrm>
            <a:custGeom>
              <a:avLst/>
              <a:gdLst/>
              <a:ahLst/>
              <a:cxnLst/>
              <a:rect l="l" t="t" r="r" b="b"/>
              <a:pathLst>
                <a:path w="943004" h="691738">
                  <a:moveTo>
                    <a:pt x="54207" y="0"/>
                  </a:moveTo>
                  <a:lnTo>
                    <a:pt x="888798" y="0"/>
                  </a:lnTo>
                  <a:cubicBezTo>
                    <a:pt x="903174" y="0"/>
                    <a:pt x="916962" y="5711"/>
                    <a:pt x="927128" y="15877"/>
                  </a:cubicBezTo>
                  <a:cubicBezTo>
                    <a:pt x="937293" y="26043"/>
                    <a:pt x="943004" y="39830"/>
                    <a:pt x="943004" y="54207"/>
                  </a:cubicBezTo>
                  <a:lnTo>
                    <a:pt x="943004" y="637531"/>
                  </a:lnTo>
                  <a:cubicBezTo>
                    <a:pt x="943004" y="651908"/>
                    <a:pt x="937293" y="665696"/>
                    <a:pt x="927128" y="675861"/>
                  </a:cubicBezTo>
                  <a:cubicBezTo>
                    <a:pt x="916962" y="686027"/>
                    <a:pt x="903174" y="691738"/>
                    <a:pt x="888798" y="691738"/>
                  </a:cubicBezTo>
                  <a:lnTo>
                    <a:pt x="54207" y="691738"/>
                  </a:lnTo>
                  <a:cubicBezTo>
                    <a:pt x="39830" y="691738"/>
                    <a:pt x="26043" y="686027"/>
                    <a:pt x="15877" y="675861"/>
                  </a:cubicBezTo>
                  <a:cubicBezTo>
                    <a:pt x="5711" y="665696"/>
                    <a:pt x="0" y="651908"/>
                    <a:pt x="0" y="637531"/>
                  </a:cubicBezTo>
                  <a:lnTo>
                    <a:pt x="0" y="54207"/>
                  </a:lnTo>
                  <a:cubicBezTo>
                    <a:pt x="0" y="39830"/>
                    <a:pt x="5711" y="26043"/>
                    <a:pt x="15877" y="15877"/>
                  </a:cubicBezTo>
                  <a:cubicBezTo>
                    <a:pt x="26043" y="5711"/>
                    <a:pt x="39830" y="0"/>
                    <a:pt x="542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43004" cy="739363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39835" y="1448004"/>
            <a:ext cx="890765" cy="943970"/>
          </a:xfrm>
          <a:custGeom>
            <a:avLst/>
            <a:gdLst/>
            <a:ahLst/>
            <a:cxnLst/>
            <a:rect l="l" t="t" r="r" b="b"/>
            <a:pathLst>
              <a:path w="890765" h="943970">
                <a:moveTo>
                  <a:pt x="0" y="0"/>
                </a:moveTo>
                <a:lnTo>
                  <a:pt x="890764" y="0"/>
                </a:lnTo>
                <a:lnTo>
                  <a:pt x="890764" y="943971"/>
                </a:lnTo>
                <a:lnTo>
                  <a:pt x="0" y="943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7768724" y="1685585"/>
            <a:ext cx="3088951" cy="4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503">
                <a:solidFill>
                  <a:srgbClr val="FFFFFF"/>
                </a:solidFill>
                <a:latin typeface="Stag Sans 1"/>
              </a:rPr>
              <a:t>Enhanced reputation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39835" y="2511599"/>
            <a:ext cx="4274054" cy="20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2"/>
              </a:lnSpc>
            </a:pPr>
            <a:r>
              <a:rPr lang="en-US" sz="2294">
                <a:solidFill>
                  <a:srgbClr val="FFFFFF"/>
                </a:solidFill>
                <a:latin typeface="Arial"/>
              </a:rPr>
              <a:t>Enhances an employer's reputation and credibility in the industry. It serves as a signal that the employer is committed to quality apprenticeships.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974899" y="5381942"/>
            <a:ext cx="5284401" cy="3876358"/>
            <a:chOff x="0" y="0"/>
            <a:chExt cx="943004" cy="6917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3004" cy="691738"/>
            </a:xfrm>
            <a:custGeom>
              <a:avLst/>
              <a:gdLst/>
              <a:ahLst/>
              <a:cxnLst/>
              <a:rect l="l" t="t" r="r" b="b"/>
              <a:pathLst>
                <a:path w="943004" h="691738">
                  <a:moveTo>
                    <a:pt x="54207" y="0"/>
                  </a:moveTo>
                  <a:lnTo>
                    <a:pt x="888798" y="0"/>
                  </a:lnTo>
                  <a:cubicBezTo>
                    <a:pt x="903174" y="0"/>
                    <a:pt x="916962" y="5711"/>
                    <a:pt x="927128" y="15877"/>
                  </a:cubicBezTo>
                  <a:cubicBezTo>
                    <a:pt x="937293" y="26043"/>
                    <a:pt x="943004" y="39830"/>
                    <a:pt x="943004" y="54207"/>
                  </a:cubicBezTo>
                  <a:lnTo>
                    <a:pt x="943004" y="637531"/>
                  </a:lnTo>
                  <a:cubicBezTo>
                    <a:pt x="943004" y="651908"/>
                    <a:pt x="937293" y="665696"/>
                    <a:pt x="927128" y="675861"/>
                  </a:cubicBezTo>
                  <a:cubicBezTo>
                    <a:pt x="916962" y="686027"/>
                    <a:pt x="903174" y="691738"/>
                    <a:pt x="888798" y="691738"/>
                  </a:cubicBezTo>
                  <a:lnTo>
                    <a:pt x="54207" y="691738"/>
                  </a:lnTo>
                  <a:cubicBezTo>
                    <a:pt x="39830" y="691738"/>
                    <a:pt x="26043" y="686027"/>
                    <a:pt x="15877" y="675861"/>
                  </a:cubicBezTo>
                  <a:cubicBezTo>
                    <a:pt x="5711" y="665696"/>
                    <a:pt x="0" y="651908"/>
                    <a:pt x="0" y="637531"/>
                  </a:cubicBezTo>
                  <a:lnTo>
                    <a:pt x="0" y="54207"/>
                  </a:lnTo>
                  <a:cubicBezTo>
                    <a:pt x="0" y="39830"/>
                    <a:pt x="5711" y="26043"/>
                    <a:pt x="15877" y="15877"/>
                  </a:cubicBezTo>
                  <a:cubicBezTo>
                    <a:pt x="26043" y="5711"/>
                    <a:pt x="39830" y="0"/>
                    <a:pt x="542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943004" cy="739363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457181" y="5821830"/>
            <a:ext cx="943970" cy="855473"/>
          </a:xfrm>
          <a:custGeom>
            <a:avLst/>
            <a:gdLst/>
            <a:ahLst/>
            <a:cxnLst/>
            <a:rect l="l" t="t" r="r" b="b"/>
            <a:pathLst>
              <a:path w="943970" h="855473">
                <a:moveTo>
                  <a:pt x="0" y="0"/>
                </a:moveTo>
                <a:lnTo>
                  <a:pt x="943970" y="0"/>
                </a:lnTo>
                <a:lnTo>
                  <a:pt x="943970" y="855473"/>
                </a:lnTo>
                <a:lnTo>
                  <a:pt x="0" y="855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13639276" y="6015162"/>
            <a:ext cx="2689865" cy="42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503">
                <a:solidFill>
                  <a:srgbClr val="FFFFFF"/>
                </a:solidFill>
                <a:latin typeface="Stag Sans 1"/>
              </a:rPr>
              <a:t>Promotions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57181" y="6845157"/>
            <a:ext cx="4274054" cy="162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2"/>
              </a:lnSpc>
            </a:pPr>
            <a:r>
              <a:rPr lang="en-US" sz="2294">
                <a:solidFill>
                  <a:srgbClr val="FFFFFF"/>
                </a:solidFill>
                <a:latin typeface="Arial"/>
              </a:rPr>
              <a:t>Promote your business as a Quality Apprenticeships employer and receive cross promotion of your accreditation.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157552" y="5381942"/>
            <a:ext cx="5284401" cy="3876358"/>
            <a:chOff x="0" y="0"/>
            <a:chExt cx="943004" cy="69173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3004" cy="691738"/>
            </a:xfrm>
            <a:custGeom>
              <a:avLst/>
              <a:gdLst/>
              <a:ahLst/>
              <a:cxnLst/>
              <a:rect l="l" t="t" r="r" b="b"/>
              <a:pathLst>
                <a:path w="943004" h="691738">
                  <a:moveTo>
                    <a:pt x="54207" y="0"/>
                  </a:moveTo>
                  <a:lnTo>
                    <a:pt x="888798" y="0"/>
                  </a:lnTo>
                  <a:cubicBezTo>
                    <a:pt x="903174" y="0"/>
                    <a:pt x="916962" y="5711"/>
                    <a:pt x="927128" y="15877"/>
                  </a:cubicBezTo>
                  <a:cubicBezTo>
                    <a:pt x="937293" y="26043"/>
                    <a:pt x="943004" y="39830"/>
                    <a:pt x="943004" y="54207"/>
                  </a:cubicBezTo>
                  <a:lnTo>
                    <a:pt x="943004" y="637531"/>
                  </a:lnTo>
                  <a:cubicBezTo>
                    <a:pt x="943004" y="651908"/>
                    <a:pt x="937293" y="665696"/>
                    <a:pt x="927128" y="675861"/>
                  </a:cubicBezTo>
                  <a:cubicBezTo>
                    <a:pt x="916962" y="686027"/>
                    <a:pt x="903174" y="691738"/>
                    <a:pt x="888798" y="691738"/>
                  </a:cubicBezTo>
                  <a:lnTo>
                    <a:pt x="54207" y="691738"/>
                  </a:lnTo>
                  <a:cubicBezTo>
                    <a:pt x="39830" y="691738"/>
                    <a:pt x="26043" y="686027"/>
                    <a:pt x="15877" y="675861"/>
                  </a:cubicBezTo>
                  <a:cubicBezTo>
                    <a:pt x="5711" y="665696"/>
                    <a:pt x="0" y="651908"/>
                    <a:pt x="0" y="637531"/>
                  </a:cubicBezTo>
                  <a:lnTo>
                    <a:pt x="0" y="54207"/>
                  </a:lnTo>
                  <a:cubicBezTo>
                    <a:pt x="0" y="39830"/>
                    <a:pt x="5711" y="26043"/>
                    <a:pt x="15877" y="15877"/>
                  </a:cubicBezTo>
                  <a:cubicBezTo>
                    <a:pt x="26043" y="5711"/>
                    <a:pt x="39830" y="0"/>
                    <a:pt x="5420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54A5C">
                    <a:alpha val="100000"/>
                  </a:srgbClr>
                </a:gs>
                <a:gs pos="100000">
                  <a:srgbClr val="21749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43004" cy="739363"/>
            </a:xfrm>
            <a:prstGeom prst="rect">
              <a:avLst/>
            </a:prstGeom>
          </p:spPr>
          <p:txBody>
            <a:bodyPr lIns="48905" tIns="48905" rIns="48905" bIns="48905" rtlCol="0" anchor="ctr"/>
            <a:lstStyle/>
            <a:p>
              <a:pPr algn="ctr">
                <a:lnSpc>
                  <a:spcPts val="153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675032" y="5784619"/>
            <a:ext cx="805522" cy="929896"/>
          </a:xfrm>
          <a:custGeom>
            <a:avLst/>
            <a:gdLst/>
            <a:ahLst/>
            <a:cxnLst/>
            <a:rect l="l" t="t" r="r" b="b"/>
            <a:pathLst>
              <a:path w="805522" h="929896">
                <a:moveTo>
                  <a:pt x="0" y="0"/>
                </a:moveTo>
                <a:lnTo>
                  <a:pt x="805522" y="0"/>
                </a:lnTo>
                <a:lnTo>
                  <a:pt x="805522" y="929895"/>
                </a:lnTo>
                <a:lnTo>
                  <a:pt x="0" y="9298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4" name="TextBox 24"/>
          <p:cNvSpPr txBox="1"/>
          <p:nvPr/>
        </p:nvSpPr>
        <p:spPr>
          <a:xfrm>
            <a:off x="7821930" y="5796590"/>
            <a:ext cx="3091959" cy="85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2503">
                <a:solidFill>
                  <a:srgbClr val="FFFFFF"/>
                </a:solidFill>
                <a:latin typeface="Stag Sans 1"/>
              </a:rPr>
              <a:t>Access to resources &amp; feedback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639835" y="6845157"/>
            <a:ext cx="4274054" cy="162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2"/>
              </a:lnSpc>
            </a:pPr>
            <a:r>
              <a:rPr lang="en-US" sz="2294">
                <a:solidFill>
                  <a:srgbClr val="FFFFFF"/>
                </a:solidFill>
                <a:latin typeface="Arial"/>
              </a:rPr>
              <a:t>Access resources that explain how to meet each requirement and receive direct feedback on your apprenticeship programs.</a:t>
            </a:r>
          </a:p>
        </p:txBody>
      </p:sp>
      <p:sp>
        <p:nvSpPr>
          <p:cNvPr id="26" name="Freeform 26"/>
          <p:cNvSpPr/>
          <p:nvPr/>
        </p:nvSpPr>
        <p:spPr>
          <a:xfrm>
            <a:off x="15334202" y="238355"/>
            <a:ext cx="2640518" cy="628420"/>
          </a:xfrm>
          <a:custGeom>
            <a:avLst/>
            <a:gdLst/>
            <a:ahLst/>
            <a:cxnLst/>
            <a:rect l="l" t="t" r="r" b="b"/>
            <a:pathLst>
              <a:path w="2640518" h="628420">
                <a:moveTo>
                  <a:pt x="0" y="0"/>
                </a:moveTo>
                <a:lnTo>
                  <a:pt x="2640517" y="0"/>
                </a:lnTo>
                <a:lnTo>
                  <a:pt x="2640517" y="628420"/>
                </a:lnTo>
                <a:lnTo>
                  <a:pt x="0" y="6284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7" name="Freeform 27"/>
          <p:cNvSpPr/>
          <p:nvPr/>
        </p:nvSpPr>
        <p:spPr>
          <a:xfrm>
            <a:off x="1028700" y="6394360"/>
            <a:ext cx="4094462" cy="1963400"/>
          </a:xfrm>
          <a:custGeom>
            <a:avLst/>
            <a:gdLst/>
            <a:ahLst/>
            <a:cxnLst/>
            <a:rect l="l" t="t" r="r" b="b"/>
            <a:pathLst>
              <a:path w="4094462" h="1963400">
                <a:moveTo>
                  <a:pt x="0" y="0"/>
                </a:moveTo>
                <a:lnTo>
                  <a:pt x="4094462" y="0"/>
                </a:lnTo>
                <a:lnTo>
                  <a:pt x="4094462" y="1963401"/>
                </a:lnTo>
                <a:lnTo>
                  <a:pt x="0" y="19634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8" name="TextBox 28"/>
          <p:cNvSpPr txBox="1"/>
          <p:nvPr/>
        </p:nvSpPr>
        <p:spPr>
          <a:xfrm>
            <a:off x="1028700" y="1363487"/>
            <a:ext cx="4900995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333333"/>
                </a:solidFill>
                <a:latin typeface="Stag Sans 1"/>
              </a:rPr>
              <a:t>Benefits for employers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3865155"/>
            <a:ext cx="4094462" cy="2098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An accreditation model has benefits for employers who apply for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al"/>
              </a:rPr>
              <a:t>and gain accreditation.</a:t>
            </a:r>
          </a:p>
        </p:txBody>
      </p:sp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C67F35C66124C8F6F95AC98554203" ma:contentTypeVersion="18" ma:contentTypeDescription="Create a new document." ma:contentTypeScope="" ma:versionID="ecdba9e739bf4dd34155fa2f6890c264">
  <xsd:schema xmlns:xsd="http://www.w3.org/2001/XMLSchema" xmlns:xs="http://www.w3.org/2001/XMLSchema" xmlns:p="http://schemas.microsoft.com/office/2006/metadata/properties" xmlns:ns2="3d737acd-7e29-409e-81d3-e7edcd0a7561" xmlns:ns3="cb780e6c-50aa-42c5-b8d6-cf7a7b29af45" targetNamespace="http://schemas.microsoft.com/office/2006/metadata/properties" ma:root="true" ma:fieldsID="fdd7fe4cd06d74f1c95939b805cd5c7f" ns2:_="" ns3:_="">
    <xsd:import namespace="3d737acd-7e29-409e-81d3-e7edcd0a7561"/>
    <xsd:import namespace="cb780e6c-50aa-42c5-b8d6-cf7a7b29a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37acd-7e29-409e-81d3-e7edcd0a7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95d6ce1-2e13-4988-be67-c6ba8eeac8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80e6c-50aa-42c5-b8d6-cf7a7b29af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544e52d-5364-4659-ac9b-1ad8a7274c8d}" ma:internalName="TaxCatchAll" ma:showField="CatchAllData" ma:web="cb780e6c-50aa-42c5-b8d6-cf7a7b29af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D05A-A787-4476-AAFF-52CA7BA8F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DBBE5-F1EE-4427-9265-424A95F51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37acd-7e29-409e-81d3-e7edcd0a7561"/>
    <ds:schemaRef ds:uri="cb780e6c-50aa-42c5-b8d6-cf7a7b29a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685</Words>
  <Application>Microsoft Office PowerPoint</Application>
  <PresentationFormat>Custom</PresentationFormat>
  <Paragraphs>86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Ultra-Bold</vt:lpstr>
      <vt:lpstr>Calibri</vt:lpstr>
      <vt:lpstr>Stag Sans 1</vt:lpstr>
      <vt:lpstr>Stag Sans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launch</dc:title>
  <cp:lastModifiedBy>Peta Skujins</cp:lastModifiedBy>
  <cp:revision>2</cp:revision>
  <dcterms:created xsi:type="dcterms:W3CDTF">2006-08-16T00:00:00Z</dcterms:created>
  <dcterms:modified xsi:type="dcterms:W3CDTF">2024-02-17T07:19:31Z</dcterms:modified>
  <dc:identifier>DAF8i2w0Jx0</dc:identifier>
</cp:coreProperties>
</file>